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9" r:id="rId4"/>
    <p:sldId id="258" r:id="rId5"/>
    <p:sldId id="259" r:id="rId6"/>
    <p:sldId id="260" r:id="rId7"/>
    <p:sldId id="261" r:id="rId8"/>
    <p:sldId id="262" r:id="rId9"/>
    <p:sldId id="263" r:id="rId10"/>
    <p:sldId id="278" r:id="rId11"/>
    <p:sldId id="264" r:id="rId12"/>
    <p:sldId id="273" r:id="rId13"/>
    <p:sldId id="268" r:id="rId14"/>
    <p:sldId id="265" r:id="rId15"/>
    <p:sldId id="269" r:id="rId16"/>
    <p:sldId id="270" r:id="rId17"/>
    <p:sldId id="266" r:id="rId18"/>
    <p:sldId id="267" r:id="rId19"/>
    <p:sldId id="272" r:id="rId20"/>
    <p:sldId id="271" r:id="rId21"/>
    <p:sldId id="274" r:id="rId2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4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75DD6F-7331-B142-81E4-A84523289757}" type="datetimeFigureOut">
              <a:rPr lang="es-ES" smtClean="0"/>
              <a:t>25/04/14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CC51-25AD-B64D-8295-7B0252163B9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6038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75DD6F-7331-B142-81E4-A84523289757}" type="datetimeFigureOut">
              <a:rPr lang="es-ES" smtClean="0"/>
              <a:t>25/04/14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CC51-25AD-B64D-8295-7B0252163B9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136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75DD6F-7331-B142-81E4-A84523289757}" type="datetimeFigureOut">
              <a:rPr lang="es-ES" smtClean="0"/>
              <a:t>25/04/14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CC51-25AD-B64D-8295-7B0252163B9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842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75DD6F-7331-B142-81E4-A84523289757}" type="datetimeFigureOut">
              <a:rPr lang="es-ES" smtClean="0"/>
              <a:t>25/04/14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CC51-25AD-B64D-8295-7B0252163B9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1057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75DD6F-7331-B142-81E4-A84523289757}" type="datetimeFigureOut">
              <a:rPr lang="es-ES" smtClean="0"/>
              <a:t>25/04/14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CC51-25AD-B64D-8295-7B0252163B9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915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75DD6F-7331-B142-81E4-A84523289757}" type="datetimeFigureOut">
              <a:rPr lang="es-ES" smtClean="0"/>
              <a:t>25/04/14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CC51-25AD-B64D-8295-7B0252163B9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606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75DD6F-7331-B142-81E4-A84523289757}" type="datetimeFigureOut">
              <a:rPr lang="es-ES" smtClean="0"/>
              <a:t>25/04/14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CC51-25AD-B64D-8295-7B0252163B9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7553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75DD6F-7331-B142-81E4-A84523289757}" type="datetimeFigureOut">
              <a:rPr lang="es-ES" smtClean="0"/>
              <a:t>25/04/14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CC51-25AD-B64D-8295-7B0252163B9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6203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75DD6F-7331-B142-81E4-A84523289757}" type="datetimeFigureOut">
              <a:rPr lang="es-ES" smtClean="0"/>
              <a:t>25/04/14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CC51-25AD-B64D-8295-7B0252163B9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0316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75DD6F-7331-B142-81E4-A84523289757}" type="datetimeFigureOut">
              <a:rPr lang="es-ES" smtClean="0"/>
              <a:t>25/04/14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CC51-25AD-B64D-8295-7B0252163B9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1943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75DD6F-7331-B142-81E4-A84523289757}" type="datetimeFigureOut">
              <a:rPr lang="es-ES" smtClean="0"/>
              <a:t>25/04/14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CC51-25AD-B64D-8295-7B0252163B9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9441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536700" y="274638"/>
            <a:ext cx="71501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787703"/>
            <a:ext cx="8229600" cy="4338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6CC51-25AD-B64D-8295-7B0252163B99}" type="slidenum">
              <a:rPr lang="es-ES" smtClean="0"/>
              <a:t>‹Nr.›</a:t>
            </a:fld>
            <a:endParaRPr lang="es-ES"/>
          </a:p>
        </p:txBody>
      </p:sp>
      <p:sp>
        <p:nvSpPr>
          <p:cNvPr id="8" name="CuadroTexto 7"/>
          <p:cNvSpPr txBox="1"/>
          <p:nvPr userDrawn="1"/>
        </p:nvSpPr>
        <p:spPr>
          <a:xfrm>
            <a:off x="457200" y="6352143"/>
            <a:ext cx="3255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Ing. Luis R. Landeros, MBA, MAF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554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4" Type="http://schemas.openxmlformats.org/officeDocument/2006/relationships/image" Target="../media/image19.png"/><Relationship Id="rId5" Type="http://schemas.microsoft.com/office/2007/relationships/hdphoto" Target="../media/hdphoto17.wdp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32054" t="19630" r="32028" b="22037"/>
          <a:stretch/>
        </p:blipFill>
        <p:spPr>
          <a:xfrm>
            <a:off x="2614527" y="921146"/>
            <a:ext cx="3981353" cy="499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28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87703"/>
            <a:ext cx="5027107" cy="4338460"/>
          </a:xfrm>
        </p:spPr>
        <p:txBody>
          <a:bodyPr>
            <a:normAutofit fontScale="62500" lnSpcReduction="20000"/>
          </a:bodyPr>
          <a:lstStyle/>
          <a:p>
            <a:r>
              <a:rPr lang="es-ES" dirty="0"/>
              <a:t>Estrategia de la Empresa y por </a:t>
            </a:r>
            <a:r>
              <a:rPr lang="es-ES" dirty="0" smtClean="0"/>
              <a:t>Área</a:t>
            </a:r>
          </a:p>
          <a:p>
            <a:pPr lvl="1"/>
            <a:r>
              <a:rPr lang="es-ES" dirty="0" smtClean="0"/>
              <a:t>Ventas</a:t>
            </a:r>
          </a:p>
          <a:p>
            <a:pPr lvl="1"/>
            <a:r>
              <a:rPr lang="es-ES" dirty="0" smtClean="0"/>
              <a:t>Mercadotecnia</a:t>
            </a:r>
          </a:p>
          <a:p>
            <a:pPr lvl="1"/>
            <a:r>
              <a:rPr lang="es-ES" dirty="0" smtClean="0"/>
              <a:t>Operaciones</a:t>
            </a:r>
          </a:p>
          <a:p>
            <a:pPr lvl="1"/>
            <a:r>
              <a:rPr lang="es-ES" dirty="0" smtClean="0"/>
              <a:t>Finanzas</a:t>
            </a:r>
            <a:endParaRPr lang="es-ES" dirty="0"/>
          </a:p>
          <a:p>
            <a:r>
              <a:rPr lang="es-ES" dirty="0" smtClean="0"/>
              <a:t>Tablero </a:t>
            </a:r>
            <a:r>
              <a:rPr lang="es-ES" dirty="0"/>
              <a:t>de Control</a:t>
            </a:r>
          </a:p>
          <a:p>
            <a:pPr lvl="1"/>
            <a:r>
              <a:rPr lang="es-ES" dirty="0"/>
              <a:t>Productividad y Finanzas</a:t>
            </a:r>
          </a:p>
          <a:p>
            <a:pPr lvl="1"/>
            <a:r>
              <a:rPr lang="es-ES" dirty="0"/>
              <a:t>Servicio al Cliente</a:t>
            </a:r>
          </a:p>
          <a:p>
            <a:pPr lvl="1"/>
            <a:r>
              <a:rPr lang="es-ES" dirty="0"/>
              <a:t>Control Interno</a:t>
            </a:r>
          </a:p>
          <a:p>
            <a:pPr lvl="1"/>
            <a:r>
              <a:rPr lang="es-ES" dirty="0"/>
              <a:t>Innovación y Aprendizaje</a:t>
            </a:r>
          </a:p>
          <a:p>
            <a:r>
              <a:rPr lang="es-ES" dirty="0"/>
              <a:t>Crecimiento</a:t>
            </a:r>
          </a:p>
          <a:p>
            <a:pPr lvl="1"/>
            <a:r>
              <a:rPr lang="es-ES" dirty="0"/>
              <a:t>Apertura de nuevos canales de distribución.</a:t>
            </a:r>
          </a:p>
          <a:p>
            <a:pPr lvl="1"/>
            <a:r>
              <a:rPr lang="es-ES" dirty="0"/>
              <a:t>Nuevos negocios</a:t>
            </a:r>
          </a:p>
          <a:p>
            <a:pPr lvl="1"/>
            <a:r>
              <a:rPr lang="es-ES" dirty="0"/>
              <a:t>Innovación</a:t>
            </a:r>
          </a:p>
          <a:p>
            <a:pPr lvl="1"/>
            <a:r>
              <a:rPr lang="es-ES" dirty="0"/>
              <a:t>Desarrollo de </a:t>
            </a:r>
            <a:r>
              <a:rPr lang="es-ES" dirty="0" smtClean="0"/>
              <a:t>tecnologías</a:t>
            </a:r>
            <a:endParaRPr lang="es-ES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861782" y="274638"/>
            <a:ext cx="68250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Planeación Estratégica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98667" l="1778" r="100000"/>
                    </a14:imgEffect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1557" y="2276197"/>
            <a:ext cx="3543777" cy="354377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2242" r="58639" b="5681"/>
          <a:stretch/>
        </p:blipFill>
        <p:spPr>
          <a:xfrm>
            <a:off x="523313" y="139570"/>
            <a:ext cx="1127763" cy="131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71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Productividad y Eficiencia de </a:t>
            </a:r>
            <a:r>
              <a:rPr lang="es-ES" dirty="0"/>
              <a:t>F</a:t>
            </a:r>
            <a:r>
              <a:rPr lang="es-ES" dirty="0" smtClean="0"/>
              <a:t>lotillas Vehiculares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Análisis y selección de </a:t>
            </a:r>
            <a:r>
              <a:rPr lang="es-ES" dirty="0" smtClean="0"/>
              <a:t>flotilla vehicular (VPN)</a:t>
            </a:r>
            <a:endParaRPr lang="es-ES" dirty="0"/>
          </a:p>
          <a:p>
            <a:r>
              <a:rPr lang="es-ES" dirty="0"/>
              <a:t>Reemplazo de vehículos</a:t>
            </a:r>
          </a:p>
          <a:p>
            <a:r>
              <a:rPr lang="es-ES" dirty="0" smtClean="0"/>
              <a:t>Reducción </a:t>
            </a:r>
            <a:r>
              <a:rPr lang="es-ES" dirty="0"/>
              <a:t>de costos</a:t>
            </a:r>
          </a:p>
          <a:p>
            <a:r>
              <a:rPr lang="es-ES" dirty="0" smtClean="0"/>
              <a:t>Análisis de gastos</a:t>
            </a:r>
          </a:p>
          <a:p>
            <a:r>
              <a:rPr lang="es-ES" dirty="0" smtClean="0"/>
              <a:t>Cuellos de botella</a:t>
            </a:r>
          </a:p>
          <a:p>
            <a:r>
              <a:rPr lang="es-ES" dirty="0" smtClean="0"/>
              <a:t>Ventajas Fiscales</a:t>
            </a:r>
          </a:p>
          <a:p>
            <a:r>
              <a:rPr lang="es-ES" dirty="0" smtClean="0"/>
              <a:t>Arrendamientos</a:t>
            </a:r>
          </a:p>
          <a:p>
            <a:endParaRPr lang="es-ES" dirty="0" smtClean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667" b="86667" l="7000" r="90250">
                        <a14:foregroundMark x1="22000" y1="52500" x2="22000" y2="52500"/>
                        <a14:foregroundMark x1="14750" y1="51500" x2="14750" y2="51500"/>
                        <a14:foregroundMark x1="18500" y1="50833" x2="18500" y2="50833"/>
                        <a14:foregroundMark x1="10500" y1="59500" x2="10500" y2="59500"/>
                        <a14:foregroundMark x1="12000" y1="53167" x2="12000" y2="53167"/>
                        <a14:foregroundMark x1="10500" y1="55500" x2="10500" y2="55500"/>
                        <a14:foregroundMark x1="16000" y1="53167" x2="16000" y2="53167"/>
                        <a14:foregroundMark x1="40875" y1="29333" x2="40875" y2="29333"/>
                        <a14:foregroundMark x1="38875" y1="26333" x2="38875" y2="26333"/>
                        <a14:foregroundMark x1="38125" y1="21833" x2="38125" y2="21833"/>
                        <a14:foregroundMark x1="38875" y1="18167" x2="38875" y2="18167"/>
                        <a14:foregroundMark x1="73625" y1="18833" x2="73625" y2="18833"/>
                        <a14:foregroundMark x1="78875" y1="21500" x2="78875" y2="21500"/>
                        <a14:foregroundMark x1="84500" y1="24333" x2="84500" y2="24333"/>
                        <a14:foregroundMark x1="85500" y1="33000" x2="85500" y2="33000"/>
                        <a14:foregroundMark x1="87250" y1="24000" x2="87250" y2="24000"/>
                        <a14:backgroundMark x1="28375" y1="83667" x2="28375" y2="83667"/>
                        <a14:backgroundMark x1="26125" y1="79333" x2="26125" y2="79333"/>
                        <a14:backgroundMark x1="37625" y1="80667" x2="37625" y2="80667"/>
                        <a14:backgroundMark x1="54500" y1="77667" x2="54500" y2="77667"/>
                      </a14:backgroundRemoval>
                    </a14:imgEffect>
                    <a14:imgEffect>
                      <a14:artisticPencilGrayscale pencilSize="10"/>
                    </a14:imgEffect>
                  </a14:imgLayer>
                </a14:imgProps>
              </a:ext>
            </a:extLst>
          </a:blip>
          <a:srcRect l="7395" t="15154" r="9808" b="13650"/>
          <a:stretch/>
        </p:blipFill>
        <p:spPr>
          <a:xfrm>
            <a:off x="4137049" y="2799180"/>
            <a:ext cx="4640633" cy="299287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2242" r="58639" b="5681"/>
          <a:stretch/>
        </p:blipFill>
        <p:spPr>
          <a:xfrm>
            <a:off x="523313" y="139570"/>
            <a:ext cx="1127763" cy="131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00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BU005259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576" y="3743349"/>
            <a:ext cx="3137489" cy="280351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Mejora de Procesos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03961"/>
            <a:ext cx="8229600" cy="433846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s-ES" sz="2400" dirty="0" smtClean="0"/>
              <a:t>Definición Estrategia de Negocio</a:t>
            </a:r>
          </a:p>
          <a:p>
            <a:pPr>
              <a:lnSpc>
                <a:spcPct val="90000"/>
              </a:lnSpc>
            </a:pPr>
            <a:r>
              <a:rPr lang="es-ES" sz="2400" dirty="0" smtClean="0"/>
              <a:t>Diagnóstico e Identificación de Problemas y sus Causas</a:t>
            </a:r>
          </a:p>
          <a:p>
            <a:pPr>
              <a:lnSpc>
                <a:spcPct val="90000"/>
              </a:lnSpc>
            </a:pPr>
            <a:r>
              <a:rPr lang="es-ES" sz="2400" dirty="0" smtClean="0"/>
              <a:t>Evaluación Estructura </a:t>
            </a:r>
            <a:r>
              <a:rPr lang="es-ES" sz="2400" dirty="0"/>
              <a:t>O</a:t>
            </a:r>
            <a:r>
              <a:rPr lang="es-ES" sz="2400" dirty="0" smtClean="0"/>
              <a:t>rganizacional</a:t>
            </a:r>
          </a:p>
          <a:p>
            <a:pPr>
              <a:lnSpc>
                <a:spcPct val="90000"/>
              </a:lnSpc>
            </a:pPr>
            <a:r>
              <a:rPr lang="es-ES" sz="2400" dirty="0" smtClean="0"/>
              <a:t>Establecer Soluciones y Planes de Acción</a:t>
            </a:r>
          </a:p>
          <a:p>
            <a:pPr>
              <a:lnSpc>
                <a:spcPct val="90000"/>
              </a:lnSpc>
            </a:pPr>
            <a:r>
              <a:rPr lang="es-ES" sz="2400" dirty="0" smtClean="0"/>
              <a:t>Mejora de Procesos Administrativos y Operativos</a:t>
            </a:r>
          </a:p>
          <a:p>
            <a:pPr>
              <a:lnSpc>
                <a:spcPct val="90000"/>
              </a:lnSpc>
            </a:pPr>
            <a:r>
              <a:rPr lang="es-ES" sz="2400" dirty="0" smtClean="0"/>
              <a:t>Reingeniería de Procesos</a:t>
            </a:r>
          </a:p>
          <a:p>
            <a:pPr>
              <a:lnSpc>
                <a:spcPct val="90000"/>
              </a:lnSpc>
            </a:pPr>
            <a:r>
              <a:rPr lang="es-ES" sz="2400" dirty="0" smtClean="0"/>
              <a:t>Sistemas de Gestión y Control</a:t>
            </a:r>
          </a:p>
          <a:p>
            <a:pPr>
              <a:lnSpc>
                <a:spcPct val="90000"/>
              </a:lnSpc>
            </a:pPr>
            <a:r>
              <a:rPr lang="es-ES" sz="2400" dirty="0" smtClean="0"/>
              <a:t>Establecimiento de Indicadores</a:t>
            </a:r>
          </a:p>
          <a:p>
            <a:pPr>
              <a:lnSpc>
                <a:spcPct val="90000"/>
              </a:lnSpc>
            </a:pPr>
            <a:r>
              <a:rPr lang="es-ES" sz="2400" dirty="0" smtClean="0"/>
              <a:t>Sistema de Seguimiento y </a:t>
            </a:r>
            <a:br>
              <a:rPr lang="es-ES" sz="2400" dirty="0" smtClean="0"/>
            </a:br>
            <a:r>
              <a:rPr lang="es-ES" sz="2400" dirty="0" smtClean="0"/>
              <a:t>Retroalimentación</a:t>
            </a:r>
          </a:p>
          <a:p>
            <a:pPr>
              <a:lnSpc>
                <a:spcPct val="90000"/>
              </a:lnSpc>
            </a:pPr>
            <a:r>
              <a:rPr lang="es-ES" sz="2400" dirty="0" smtClean="0"/>
              <a:t>Normalización y Mejora Continua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2242" r="58639" b="5681"/>
          <a:stretch/>
        </p:blipFill>
        <p:spPr>
          <a:xfrm>
            <a:off x="523313" y="139570"/>
            <a:ext cx="1127763" cy="131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08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Calidad Total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dirty="0" smtClean="0"/>
              <a:t>Sistemas de Gestión de la Calidad</a:t>
            </a:r>
          </a:p>
          <a:p>
            <a:r>
              <a:rPr lang="es-ES" sz="2800" dirty="0" smtClean="0"/>
              <a:t>ISO 9000</a:t>
            </a:r>
          </a:p>
          <a:p>
            <a:r>
              <a:rPr lang="es-ES" sz="2800" dirty="0" smtClean="0"/>
              <a:t>STPS</a:t>
            </a:r>
          </a:p>
          <a:p>
            <a:r>
              <a:rPr lang="es-ES" sz="2800" dirty="0" smtClean="0"/>
              <a:t>Medio Ambiente</a:t>
            </a:r>
          </a:p>
          <a:p>
            <a:r>
              <a:rPr lang="es-ES" sz="2800" dirty="0" smtClean="0"/>
              <a:t>Sistema de Calidad Total</a:t>
            </a:r>
          </a:p>
          <a:p>
            <a:r>
              <a:rPr lang="es-ES" sz="2800" dirty="0" smtClean="0"/>
              <a:t>Control Estadístico de Proceso</a:t>
            </a:r>
          </a:p>
          <a:p>
            <a:r>
              <a:rPr lang="es-ES" sz="2800" dirty="0" smtClean="0"/>
              <a:t>Círculos de Calidad</a:t>
            </a:r>
          </a:p>
          <a:p>
            <a:r>
              <a:rPr lang="es-ES" sz="2800" dirty="0" smtClean="0"/>
              <a:t>Cultura de Servicio al Cliente</a:t>
            </a:r>
          </a:p>
          <a:p>
            <a:endParaRPr lang="es-ES" sz="2800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51" b="100000" l="0" r="96341">
                        <a14:foregroundMark x1="20732" y1="43617" x2="20732" y2="43617"/>
                      </a14:backgroundRemoval>
                    </a14:imgEffect>
                    <a14:imgEffect>
                      <a14:artisticPencilGrayscale pencilSize="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5713" y="2372646"/>
            <a:ext cx="2982139" cy="34185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2242" r="58639" b="5681"/>
          <a:stretch/>
        </p:blipFill>
        <p:spPr>
          <a:xfrm>
            <a:off x="523313" y="139570"/>
            <a:ext cx="1127763" cy="131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62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90" b="100000" l="1455" r="99273">
                        <a14:foregroundMark x1="5818" y1="87432" x2="5818" y2="87432"/>
                        <a14:foregroundMark x1="34545" y1="93443" x2="34545" y2="93443"/>
                        <a14:foregroundMark x1="68727" y1="74317" x2="68727" y2="74317"/>
                        <a14:foregroundMark x1="66909" y1="90164" x2="66909" y2="90164"/>
                        <a14:foregroundMark x1="84000" y1="90710" x2="84000" y2="90710"/>
                        <a14:foregroundMark x1="91273" y1="68852" x2="91273" y2="68852"/>
                        <a14:foregroundMark x1="89091" y1="72131" x2="89091" y2="72131"/>
                        <a14:foregroundMark x1="33091" y1="53005" x2="33091" y2="53005"/>
                        <a14:foregroundMark x1="39636" y1="45902" x2="39636" y2="45902"/>
                        <a14:foregroundMark x1="70545" y1="53005" x2="70545" y2="53005"/>
                        <a14:foregroundMark x1="61091" y1="60109" x2="61091" y2="60109"/>
                        <a14:foregroundMark x1="58182" y1="56284" x2="58182" y2="56284"/>
                        <a14:foregroundMark x1="68727" y1="82514" x2="68727" y2="82514"/>
                        <a14:foregroundMark x1="63273" y1="66667" x2="63273" y2="66667"/>
                        <a14:foregroundMark x1="69818" y1="94536" x2="69818" y2="94536"/>
                        <a14:foregroundMark x1="65091" y1="79235" x2="65091" y2="79235"/>
                      </a14:backgroundRemoval>
                    </a14:imgEffect>
                    <a14:imgEffect>
                      <a14:artisticPencilGrayscale pencilSize="1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45186" y="1215555"/>
            <a:ext cx="3853252" cy="288773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Control Directivo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03961"/>
            <a:ext cx="8229600" cy="433846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s-ES" sz="2800" dirty="0" smtClean="0"/>
              <a:t>Control de Personas</a:t>
            </a:r>
          </a:p>
          <a:p>
            <a:pPr>
              <a:lnSpc>
                <a:spcPct val="80000"/>
              </a:lnSpc>
            </a:pPr>
            <a:r>
              <a:rPr lang="es-ES" sz="2800" dirty="0" smtClean="0"/>
              <a:t>Selección y</a:t>
            </a:r>
            <a:r>
              <a:rPr lang="es-ES" sz="2800" dirty="0"/>
              <a:t> </a:t>
            </a:r>
            <a:r>
              <a:rPr lang="es-ES" sz="2800" dirty="0" smtClean="0"/>
              <a:t>Contratación</a:t>
            </a:r>
          </a:p>
          <a:p>
            <a:pPr>
              <a:lnSpc>
                <a:spcPct val="80000"/>
              </a:lnSpc>
            </a:pPr>
            <a:r>
              <a:rPr lang="es-ES" sz="2800" dirty="0" smtClean="0"/>
              <a:t>Capacitación y </a:t>
            </a:r>
            <a:br>
              <a:rPr lang="es-ES" sz="2800" dirty="0" smtClean="0"/>
            </a:br>
            <a:r>
              <a:rPr lang="es-ES" sz="2800" dirty="0" smtClean="0"/>
              <a:t>Entrenamiento</a:t>
            </a:r>
          </a:p>
          <a:p>
            <a:pPr>
              <a:lnSpc>
                <a:spcPct val="80000"/>
              </a:lnSpc>
            </a:pPr>
            <a:r>
              <a:rPr lang="es-ES" sz="2800" dirty="0" smtClean="0"/>
              <a:t>Perfiles, Roles y Funciones</a:t>
            </a:r>
          </a:p>
          <a:p>
            <a:pPr>
              <a:lnSpc>
                <a:spcPct val="80000"/>
              </a:lnSpc>
            </a:pPr>
            <a:r>
              <a:rPr lang="es-ES" sz="2800" dirty="0" smtClean="0"/>
              <a:t>Competencias Laborales</a:t>
            </a:r>
          </a:p>
          <a:p>
            <a:pPr>
              <a:lnSpc>
                <a:spcPct val="80000"/>
              </a:lnSpc>
            </a:pPr>
            <a:r>
              <a:rPr lang="es-ES" sz="2800" dirty="0" smtClean="0"/>
              <a:t>Organigrama para el </a:t>
            </a:r>
            <a:r>
              <a:rPr lang="es-ES" sz="2800" dirty="0"/>
              <a:t>L</a:t>
            </a:r>
            <a:r>
              <a:rPr lang="es-ES" sz="2800" dirty="0" smtClean="0"/>
              <a:t>ogro de Objetivos</a:t>
            </a:r>
          </a:p>
          <a:p>
            <a:pPr>
              <a:lnSpc>
                <a:spcPct val="80000"/>
              </a:lnSpc>
            </a:pPr>
            <a:r>
              <a:rPr lang="es-ES" sz="2800" dirty="0" smtClean="0"/>
              <a:t>Tabuladores y Remuneraciones</a:t>
            </a:r>
          </a:p>
          <a:p>
            <a:pPr>
              <a:lnSpc>
                <a:spcPct val="80000"/>
              </a:lnSpc>
            </a:pPr>
            <a:r>
              <a:rPr lang="es-ES" sz="2800" dirty="0" smtClean="0"/>
              <a:t>Políticas de RH</a:t>
            </a:r>
          </a:p>
          <a:p>
            <a:pPr>
              <a:lnSpc>
                <a:spcPct val="80000"/>
              </a:lnSpc>
            </a:pPr>
            <a:r>
              <a:rPr lang="es-ES" sz="2800" dirty="0" smtClean="0"/>
              <a:t>Planeación de Vida y Carrera</a:t>
            </a:r>
          </a:p>
          <a:p>
            <a:pPr>
              <a:lnSpc>
                <a:spcPct val="80000"/>
              </a:lnSpc>
            </a:pPr>
            <a:r>
              <a:rPr lang="es-ES" sz="2800" dirty="0" smtClean="0"/>
              <a:t>Despidos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2242" r="58639" b="5681"/>
          <a:stretch/>
        </p:blipFill>
        <p:spPr>
          <a:xfrm>
            <a:off x="523313" y="139570"/>
            <a:ext cx="1127763" cy="131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00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Control Directivo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dirty="0" smtClean="0"/>
              <a:t>Control de Acción</a:t>
            </a:r>
          </a:p>
          <a:p>
            <a:r>
              <a:rPr lang="es-ES" dirty="0" smtClean="0"/>
              <a:t>Sistemas y Procedimientos</a:t>
            </a:r>
          </a:p>
          <a:p>
            <a:r>
              <a:rPr lang="es-ES" dirty="0" smtClean="0"/>
              <a:t>Pronósticos de Ventas e Ingresos</a:t>
            </a:r>
          </a:p>
          <a:p>
            <a:r>
              <a:rPr lang="es-ES" dirty="0" smtClean="0"/>
              <a:t>Centros de Costos y de Utilidades</a:t>
            </a:r>
          </a:p>
          <a:p>
            <a:r>
              <a:rPr lang="es-ES" dirty="0" smtClean="0"/>
              <a:t>Costeo</a:t>
            </a:r>
          </a:p>
          <a:p>
            <a:r>
              <a:rPr lang="es-ES" dirty="0" smtClean="0"/>
              <a:t>Control Presupuestal</a:t>
            </a:r>
          </a:p>
          <a:p>
            <a:r>
              <a:rPr lang="es-ES" dirty="0" smtClean="0"/>
              <a:t>Indicadores de Gestión</a:t>
            </a:r>
          </a:p>
          <a:p>
            <a:r>
              <a:rPr lang="es-ES" dirty="0" smtClean="0"/>
              <a:t>Sistemas de Seguimiento</a:t>
            </a:r>
          </a:p>
          <a:p>
            <a:r>
              <a:rPr lang="es-ES" dirty="0" smtClean="0"/>
              <a:t>Retroalimentación</a:t>
            </a:r>
          </a:p>
        </p:txBody>
      </p:sp>
      <p:pic>
        <p:nvPicPr>
          <p:cNvPr id="6" name="Imagen 5" descr="BU005290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341" y="3656670"/>
            <a:ext cx="3832882" cy="302812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2242" r="58639" b="5681"/>
          <a:stretch/>
        </p:blipFill>
        <p:spPr>
          <a:xfrm>
            <a:off x="523313" y="139570"/>
            <a:ext cx="1127763" cy="131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91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Control Directivo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dirty="0" smtClean="0"/>
              <a:t>Control de Resultados</a:t>
            </a:r>
          </a:p>
          <a:p>
            <a:r>
              <a:rPr lang="es-ES" dirty="0" smtClean="0"/>
              <a:t>Objetivos </a:t>
            </a:r>
          </a:p>
          <a:p>
            <a:pPr lvl="1"/>
            <a:r>
              <a:rPr lang="es-ES" dirty="0" smtClean="0"/>
              <a:t>Comunes</a:t>
            </a:r>
          </a:p>
          <a:p>
            <a:pPr lvl="1"/>
            <a:r>
              <a:rPr lang="es-ES" dirty="0" smtClean="0"/>
              <a:t>Complementarios</a:t>
            </a:r>
          </a:p>
          <a:p>
            <a:pPr lvl="1"/>
            <a:r>
              <a:rPr lang="es-ES" dirty="0" smtClean="0"/>
              <a:t>Diferentes</a:t>
            </a:r>
          </a:p>
          <a:p>
            <a:r>
              <a:rPr lang="es-ES" dirty="0" smtClean="0"/>
              <a:t>Sistemas de </a:t>
            </a:r>
            <a:br>
              <a:rPr lang="es-ES" dirty="0" smtClean="0"/>
            </a:br>
            <a:r>
              <a:rPr lang="es-ES" dirty="0" smtClean="0"/>
              <a:t>Compensación</a:t>
            </a:r>
          </a:p>
          <a:p>
            <a:r>
              <a:rPr lang="es-ES" dirty="0" smtClean="0"/>
              <a:t>Bonos</a:t>
            </a:r>
          </a:p>
          <a:p>
            <a:r>
              <a:rPr lang="es-ES" dirty="0" smtClean="0"/>
              <a:t>Incentivos</a:t>
            </a:r>
          </a:p>
          <a:p>
            <a:r>
              <a:rPr lang="es-ES" dirty="0" smtClean="0"/>
              <a:t>Premios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 pencilSize="1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86492" y="2445019"/>
            <a:ext cx="4336895" cy="313767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2242" r="58639" b="5681"/>
          <a:stretch/>
        </p:blipFill>
        <p:spPr>
          <a:xfrm>
            <a:off x="523313" y="139570"/>
            <a:ext cx="1127763" cy="131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91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Conferencias y Capacitación Ejecutiva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Calidad en el Servicio al Cliente</a:t>
            </a:r>
          </a:p>
          <a:p>
            <a:r>
              <a:rPr lang="es-ES" dirty="0" smtClean="0"/>
              <a:t>Toma de decisiones</a:t>
            </a:r>
          </a:p>
          <a:p>
            <a:r>
              <a:rPr lang="es-ES" dirty="0" smtClean="0"/>
              <a:t>Negociación</a:t>
            </a:r>
          </a:p>
          <a:p>
            <a:r>
              <a:rPr lang="es-ES" dirty="0" smtClean="0"/>
              <a:t>Planeación Estratégica</a:t>
            </a:r>
          </a:p>
          <a:p>
            <a:r>
              <a:rPr lang="es-ES" dirty="0" smtClean="0"/>
              <a:t>Finanzas</a:t>
            </a:r>
          </a:p>
          <a:p>
            <a:r>
              <a:rPr lang="es-ES" dirty="0" smtClean="0"/>
              <a:t>Comercialización</a:t>
            </a:r>
          </a:p>
          <a:p>
            <a:r>
              <a:rPr lang="es-ES" dirty="0" smtClean="0"/>
              <a:t>Evaluación de Proyectos de Inversión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 pencilSize="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76088" y="1663036"/>
            <a:ext cx="1453576" cy="323578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140" r="89785"/>
                    </a14:imgEffect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19841" y="1992711"/>
            <a:ext cx="2362200" cy="34417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/>
          <a:srcRect l="2242" r="58639" b="5681"/>
          <a:stretch/>
        </p:blipFill>
        <p:spPr>
          <a:xfrm>
            <a:off x="523313" y="139570"/>
            <a:ext cx="1127763" cy="131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16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Cultura Organizacional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Trabajo en Equipo</a:t>
            </a:r>
          </a:p>
          <a:p>
            <a:r>
              <a:rPr lang="es-ES" dirty="0" smtClean="0"/>
              <a:t>Objetivos Alineados a los de la Organización</a:t>
            </a:r>
          </a:p>
          <a:p>
            <a:r>
              <a:rPr lang="es-ES" dirty="0" smtClean="0"/>
              <a:t>Cultura de Calidad y de Servicio al Cliente</a:t>
            </a:r>
          </a:p>
          <a:p>
            <a:r>
              <a:rPr lang="es-ES" dirty="0" smtClean="0"/>
              <a:t>Políticas y Procedimientos</a:t>
            </a:r>
          </a:p>
          <a:p>
            <a:r>
              <a:rPr lang="es-ES" dirty="0" err="1" smtClean="0"/>
              <a:t>Know</a:t>
            </a:r>
            <a:r>
              <a:rPr lang="es-ES" dirty="0" smtClean="0"/>
              <a:t> </a:t>
            </a:r>
            <a:r>
              <a:rPr lang="es-ES" dirty="0" err="1" smtClean="0"/>
              <a:t>How</a:t>
            </a:r>
            <a:endParaRPr lang="es-ES" dirty="0" smtClean="0"/>
          </a:p>
          <a:p>
            <a:r>
              <a:rPr lang="es-ES" dirty="0" smtClean="0"/>
              <a:t>Principios y Valores</a:t>
            </a:r>
          </a:p>
          <a:p>
            <a:r>
              <a:rPr lang="es-ES" dirty="0" smtClean="0"/>
              <a:t>Misión</a:t>
            </a:r>
            <a:r>
              <a:rPr lang="es-ES" dirty="0"/>
              <a:t> </a:t>
            </a:r>
            <a:r>
              <a:rPr lang="es-ES" dirty="0" smtClean="0"/>
              <a:t>y Visión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" name="Imagen 4" descr="BES_095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52" y="3444240"/>
            <a:ext cx="3127248" cy="341376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2242" r="58639" b="5681"/>
          <a:stretch/>
        </p:blipFill>
        <p:spPr>
          <a:xfrm>
            <a:off x="523313" y="139570"/>
            <a:ext cx="1127763" cy="131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16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Manejo de Crisis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Acciones Correctivas</a:t>
            </a:r>
          </a:p>
          <a:p>
            <a:r>
              <a:rPr lang="es-ES" dirty="0" smtClean="0"/>
              <a:t>Estrategia y Manejo de Medios de Comunicación</a:t>
            </a:r>
          </a:p>
          <a:p>
            <a:r>
              <a:rPr lang="es-ES" dirty="0" smtClean="0"/>
              <a:t>Relación con Autoridades</a:t>
            </a:r>
          </a:p>
          <a:p>
            <a:r>
              <a:rPr lang="es-ES" dirty="0" smtClean="0"/>
              <a:t>Apoyo de Asociaciones Gremiales</a:t>
            </a:r>
          </a:p>
          <a:p>
            <a:r>
              <a:rPr lang="es-ES" dirty="0" smtClean="0"/>
              <a:t>Manejo Social</a:t>
            </a:r>
          </a:p>
          <a:p>
            <a:r>
              <a:rPr lang="es-ES" dirty="0" smtClean="0"/>
              <a:t>Restablecimiento de Imagen de la Empresa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73" b="97091" l="6011" r="96175"/>
                    </a14:imgEffect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1509" y="1305488"/>
            <a:ext cx="2735947" cy="411139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2242" r="58639" b="5681"/>
          <a:stretch/>
        </p:blipFill>
        <p:spPr>
          <a:xfrm>
            <a:off x="523313" y="139570"/>
            <a:ext cx="1127763" cy="131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71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Servicios de Consultoría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568051"/>
            <a:ext cx="7301768" cy="458688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s-ES" sz="1900" dirty="0" smtClean="0"/>
              <a:t>Reforma Energ</a:t>
            </a:r>
            <a:r>
              <a:rPr lang="es-ES" sz="1900" dirty="0" smtClean="0"/>
              <a:t>ética y sus Leyes Secundarias en Materia de Gas L. P.</a:t>
            </a:r>
            <a:endParaRPr lang="es-ES" sz="1900" dirty="0" smtClean="0"/>
          </a:p>
          <a:p>
            <a:pPr>
              <a:lnSpc>
                <a:spcPct val="90000"/>
              </a:lnSpc>
            </a:pPr>
            <a:r>
              <a:rPr lang="es-ES" sz="1900" dirty="0" smtClean="0"/>
              <a:t>Gobierno </a:t>
            </a:r>
            <a:r>
              <a:rPr lang="es-ES" sz="1900" dirty="0" smtClean="0"/>
              <a:t>Corporativo</a:t>
            </a:r>
          </a:p>
          <a:p>
            <a:pPr>
              <a:lnSpc>
                <a:spcPct val="90000"/>
              </a:lnSpc>
            </a:pPr>
            <a:r>
              <a:rPr lang="es-ES" sz="1900" dirty="0" smtClean="0"/>
              <a:t>Institucionalización de Empresas </a:t>
            </a:r>
            <a:r>
              <a:rPr lang="es-ES" sz="1900" dirty="0"/>
              <a:t>F</a:t>
            </a:r>
            <a:r>
              <a:rPr lang="es-ES" sz="1900" dirty="0" smtClean="0"/>
              <a:t>amiliares</a:t>
            </a:r>
          </a:p>
          <a:p>
            <a:pPr>
              <a:lnSpc>
                <a:spcPct val="90000"/>
              </a:lnSpc>
            </a:pPr>
            <a:r>
              <a:rPr lang="es-ES" sz="1900" dirty="0" smtClean="0"/>
              <a:t>Sucesión Generacional</a:t>
            </a:r>
          </a:p>
          <a:p>
            <a:pPr>
              <a:lnSpc>
                <a:spcPct val="90000"/>
              </a:lnSpc>
            </a:pPr>
            <a:r>
              <a:rPr lang="es-ES" sz="1900" dirty="0" smtClean="0"/>
              <a:t>Fusiones y Adquisiciones</a:t>
            </a:r>
          </a:p>
          <a:p>
            <a:pPr>
              <a:lnSpc>
                <a:spcPct val="90000"/>
              </a:lnSpc>
            </a:pPr>
            <a:r>
              <a:rPr lang="es-ES" sz="1900" dirty="0" smtClean="0"/>
              <a:t>Evaluación de Proyectos de Inversión</a:t>
            </a:r>
          </a:p>
          <a:p>
            <a:pPr>
              <a:lnSpc>
                <a:spcPct val="90000"/>
              </a:lnSpc>
            </a:pPr>
            <a:r>
              <a:rPr lang="es-ES" sz="1900" dirty="0" smtClean="0"/>
              <a:t>Planeación Estratégica</a:t>
            </a:r>
          </a:p>
          <a:p>
            <a:pPr>
              <a:lnSpc>
                <a:spcPct val="90000"/>
              </a:lnSpc>
            </a:pPr>
            <a:r>
              <a:rPr lang="es-ES" sz="1900" dirty="0" smtClean="0"/>
              <a:t>Productividad y Eficiencia de Flotillas</a:t>
            </a:r>
          </a:p>
          <a:p>
            <a:pPr>
              <a:lnSpc>
                <a:spcPct val="90000"/>
              </a:lnSpc>
            </a:pPr>
            <a:r>
              <a:rPr lang="es-ES" sz="1900" dirty="0" smtClean="0"/>
              <a:t>Mejora </a:t>
            </a:r>
            <a:r>
              <a:rPr lang="es-ES" sz="1900" dirty="0"/>
              <a:t>de </a:t>
            </a:r>
            <a:r>
              <a:rPr lang="es-ES" sz="1900" dirty="0" smtClean="0"/>
              <a:t>Procesos</a:t>
            </a:r>
            <a:endParaRPr lang="es-ES" sz="1900" dirty="0"/>
          </a:p>
          <a:p>
            <a:pPr>
              <a:lnSpc>
                <a:spcPct val="90000"/>
              </a:lnSpc>
            </a:pPr>
            <a:r>
              <a:rPr lang="es-ES" sz="1900" dirty="0" smtClean="0"/>
              <a:t>Reestructura de Empresas</a:t>
            </a:r>
          </a:p>
          <a:p>
            <a:pPr>
              <a:lnSpc>
                <a:spcPct val="90000"/>
              </a:lnSpc>
            </a:pPr>
            <a:r>
              <a:rPr lang="es-ES" sz="1900" dirty="0" smtClean="0"/>
              <a:t>Sistemas de Control Directivo</a:t>
            </a:r>
          </a:p>
          <a:p>
            <a:pPr>
              <a:lnSpc>
                <a:spcPct val="90000"/>
              </a:lnSpc>
            </a:pPr>
            <a:r>
              <a:rPr lang="es-ES" sz="1900" dirty="0" smtClean="0"/>
              <a:t>Conferencias y Capacitación Ejecutiva</a:t>
            </a:r>
          </a:p>
          <a:p>
            <a:pPr>
              <a:lnSpc>
                <a:spcPct val="90000"/>
              </a:lnSpc>
            </a:pPr>
            <a:r>
              <a:rPr lang="es-ES" sz="1900" dirty="0" smtClean="0"/>
              <a:t>Cultura Organizacional</a:t>
            </a:r>
          </a:p>
          <a:p>
            <a:pPr>
              <a:lnSpc>
                <a:spcPct val="90000"/>
              </a:lnSpc>
            </a:pPr>
            <a:r>
              <a:rPr lang="es-ES" sz="1900" dirty="0" smtClean="0"/>
              <a:t>Calidad Total</a:t>
            </a:r>
          </a:p>
          <a:p>
            <a:pPr>
              <a:lnSpc>
                <a:spcPct val="90000"/>
              </a:lnSpc>
            </a:pPr>
            <a:r>
              <a:rPr lang="es-ES" sz="1900" dirty="0" smtClean="0"/>
              <a:t>Manejo de Crisis</a:t>
            </a:r>
          </a:p>
        </p:txBody>
      </p:sp>
      <p:pic>
        <p:nvPicPr>
          <p:cNvPr id="5" name="Imagen 4" descr="AA039174.png"/>
          <p:cNvPicPr>
            <a:picLocks noChangeAspect="1"/>
          </p:cNvPicPr>
          <p:nvPr/>
        </p:nvPicPr>
        <p:blipFill>
          <a:blip r:embed="rId2">
            <a:alphaModFix amt="7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 pencilSize="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10" y="2121421"/>
            <a:ext cx="3815472" cy="421494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2242" r="58639" b="5681"/>
          <a:stretch/>
        </p:blipFill>
        <p:spPr>
          <a:xfrm>
            <a:off x="523313" y="139570"/>
            <a:ext cx="1127763" cy="131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70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357" y="204853"/>
            <a:ext cx="6825018" cy="66046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Currículum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9325" y="839572"/>
            <a:ext cx="8721861" cy="5524705"/>
          </a:xfrm>
        </p:spPr>
        <p:txBody>
          <a:bodyPr>
            <a:noAutofit/>
          </a:bodyPr>
          <a:lstStyle/>
          <a:p>
            <a:r>
              <a:rPr lang="es-ES" sz="1300" dirty="0" smtClean="0"/>
              <a:t>Ingeniero Industrial especializado en Mejora de Procesos con experiencia de 29 años en Producción, Logística, Almacenes, Administración, Ventas y Finanzas. Maestría en Administración con especialidad en Finanzas por la EGAII y Maestría en Alta Dirección de Empresas (MBA) por el </a:t>
            </a:r>
            <a:r>
              <a:rPr lang="es-ES" sz="1300" dirty="0" err="1" smtClean="0"/>
              <a:t>Ipade</a:t>
            </a:r>
            <a:r>
              <a:rPr lang="es-ES" sz="1300" dirty="0" smtClean="0"/>
              <a:t>.</a:t>
            </a:r>
          </a:p>
          <a:p>
            <a:r>
              <a:rPr lang="es-ES" sz="1300" dirty="0" smtClean="0"/>
              <a:t>17 años en el mercado del Gas L. P. en el centro del país especialmente en la Ciudad de México en los canales de Estacionario, Portátil y Carburación tanto de rutas y estaciones propias como de comisionistas.</a:t>
            </a:r>
          </a:p>
          <a:p>
            <a:r>
              <a:rPr lang="es-ES" sz="1300" dirty="0" err="1" smtClean="0"/>
              <a:t>Networking</a:t>
            </a:r>
            <a:r>
              <a:rPr lang="es-ES" sz="1300" dirty="0" smtClean="0"/>
              <a:t> en la industria de Gas L. P. con prácticamente todos los distribuidores.</a:t>
            </a:r>
          </a:p>
          <a:p>
            <a:r>
              <a:rPr lang="es-ES" sz="1300" dirty="0" smtClean="0"/>
              <a:t>Mas de 15 años de experiencia reportando a Consejos de Administración y participando como Consejero de 5 empresas (Gas de Calidad, Gas del Atlántico, Regio Gas Central y Gas </a:t>
            </a:r>
            <a:r>
              <a:rPr lang="es-ES" sz="1300" dirty="0"/>
              <a:t>Imperial) los últimos dos </a:t>
            </a:r>
            <a:r>
              <a:rPr lang="es-ES" sz="1300" dirty="0" smtClean="0"/>
              <a:t>años y una de ellas como Presidente (Central de Fugas AC) durante 7 años.</a:t>
            </a:r>
          </a:p>
          <a:p>
            <a:r>
              <a:rPr lang="es-ES" sz="1300" dirty="0" smtClean="0"/>
              <a:t>14 años como Director General de Regio Gas con 2,200 empleados y ventas por $200 M </a:t>
            </a:r>
            <a:r>
              <a:rPr lang="es-ES" sz="1300" dirty="0" err="1" smtClean="0"/>
              <a:t>USDlls</a:t>
            </a:r>
            <a:r>
              <a:rPr lang="es-ES" sz="1300" dirty="0" smtClean="0"/>
              <a:t> al año reportando al Consejo de Administración, estableciendo el Comité Directivo, Sistemas y Procedimientos, Tablero de Control, Planeación Estratégica, Reestructuración y Sistemas de Control y Seguimiento.</a:t>
            </a:r>
          </a:p>
          <a:p>
            <a:r>
              <a:rPr lang="es-ES" sz="1300" dirty="0" smtClean="0"/>
              <a:t>7 empresas evaluadas para su compra, 3 adquiridas y 2 fusionadas, desde la prospección, </a:t>
            </a:r>
            <a:r>
              <a:rPr lang="es-ES" sz="1300" dirty="0" err="1" smtClean="0"/>
              <a:t>Due</a:t>
            </a:r>
            <a:r>
              <a:rPr lang="es-ES" sz="1300" dirty="0" smtClean="0"/>
              <a:t> </a:t>
            </a:r>
            <a:r>
              <a:rPr lang="es-ES" sz="1300" dirty="0" err="1" smtClean="0"/>
              <a:t>Diligence</a:t>
            </a:r>
            <a:r>
              <a:rPr lang="es-ES" sz="1300" dirty="0" smtClean="0"/>
              <a:t>, negociación, toma de operaciones, reestructuración y cultura organizacional.</a:t>
            </a:r>
          </a:p>
          <a:p>
            <a:r>
              <a:rPr lang="es-ES" sz="1300" dirty="0" smtClean="0"/>
              <a:t>Desarrollo del canal de ventas al detalle (DTS) en México, Venezuela, Colombia, Perú y Ecuador desde el diagnóstico de los canales de distribución, planeación estratégica, justificación financiera, aprobación de la Dirección General de cada negocio, implementación y seguimiento de resultados.</a:t>
            </a:r>
          </a:p>
          <a:p>
            <a:r>
              <a:rPr lang="es-ES" sz="1300" dirty="0" smtClean="0"/>
              <a:t>23 años de experiencia en el área de </a:t>
            </a:r>
            <a:r>
              <a:rPr lang="es-ES" sz="1300" dirty="0"/>
              <a:t>V</a:t>
            </a:r>
            <a:r>
              <a:rPr lang="es-ES" sz="1300" dirty="0" smtClean="0"/>
              <a:t>entas y Mercadotecnia (Comercialización) de productos de consumo en los canales de Mayoreo, Autoservicios, Tiendas de Conveniencia y Menudeo (DTS) manejando flotillas de vehículos y vendedores a nivel nacional e internacional. Incluye el desarrollo de nuevos canales de comercialización para </a:t>
            </a:r>
            <a:r>
              <a:rPr lang="es-ES" sz="1300" dirty="0" err="1" smtClean="0"/>
              <a:t>Pepsico</a:t>
            </a:r>
            <a:r>
              <a:rPr lang="es-ES" sz="1300" dirty="0" smtClean="0"/>
              <a:t>, </a:t>
            </a:r>
            <a:r>
              <a:rPr lang="es-ES" sz="1300" dirty="0" err="1" smtClean="0"/>
              <a:t>Mars</a:t>
            </a:r>
            <a:r>
              <a:rPr lang="es-ES" sz="1300" dirty="0" smtClean="0"/>
              <a:t> y </a:t>
            </a:r>
            <a:r>
              <a:rPr lang="es-ES" sz="1300" dirty="0" err="1" smtClean="0"/>
              <a:t>Nabisco</a:t>
            </a:r>
            <a:r>
              <a:rPr lang="es-ES" sz="1300" dirty="0" smtClean="0"/>
              <a:t>.</a:t>
            </a:r>
          </a:p>
          <a:p>
            <a:r>
              <a:rPr lang="es-ES" sz="1300" dirty="0" smtClean="0"/>
              <a:t>Implementación de </a:t>
            </a:r>
            <a:r>
              <a:rPr lang="es-ES" sz="1300" dirty="0"/>
              <a:t>p</a:t>
            </a:r>
            <a:r>
              <a:rPr lang="es-ES" sz="1300" dirty="0" smtClean="0"/>
              <a:t>royectos de producción arrancando de cero para Ford desmantelando la planta de ensamble de La Villa y armando y echando a andar la planta de </a:t>
            </a:r>
            <a:r>
              <a:rPr lang="es-ES" sz="1300" dirty="0" err="1" smtClean="0"/>
              <a:t>Stripped</a:t>
            </a:r>
            <a:r>
              <a:rPr lang="es-ES" sz="1300" dirty="0" smtClean="0"/>
              <a:t> </a:t>
            </a:r>
            <a:r>
              <a:rPr lang="es-ES" sz="1300" dirty="0" err="1" smtClean="0"/>
              <a:t>Chassis</a:t>
            </a:r>
            <a:r>
              <a:rPr lang="es-ES" sz="1300" dirty="0" smtClean="0"/>
              <a:t> en Monterrey.</a:t>
            </a:r>
            <a:endParaRPr lang="es-ES" sz="1300" dirty="0"/>
          </a:p>
          <a:p>
            <a:r>
              <a:rPr lang="es-ES" sz="1300" dirty="0" smtClean="0"/>
              <a:t>Consultor Interno de procesos de Calidad y Comercialización para Gamesa (</a:t>
            </a:r>
            <a:r>
              <a:rPr lang="es-ES" sz="1300" dirty="0" err="1" smtClean="0"/>
              <a:t>Pepsico</a:t>
            </a:r>
            <a:r>
              <a:rPr lang="es-ES" sz="1300" dirty="0"/>
              <a:t> </a:t>
            </a:r>
            <a:r>
              <a:rPr lang="es-ES" sz="1300" dirty="0" smtClean="0"/>
              <a:t>a nivel nacional) y </a:t>
            </a:r>
            <a:r>
              <a:rPr lang="es-ES" sz="1300" dirty="0" err="1" smtClean="0"/>
              <a:t>Nabisco</a:t>
            </a:r>
            <a:r>
              <a:rPr lang="es-ES" sz="1300" dirty="0" smtClean="0"/>
              <a:t> Internacional (México y Zona Andina) partiendo del Desarrollo de los Sistemas, Capacitación a todos los niveles, Implementación y Seguimiento. Implementación del ISO 9001:2008 para el 100% de los procesos de Regio Gas. También la certificación de Industria Limpia y STPS.</a:t>
            </a:r>
          </a:p>
          <a:p>
            <a:endParaRPr lang="es-ES" sz="1300" dirty="0" smtClean="0"/>
          </a:p>
          <a:p>
            <a:endParaRPr lang="es-ES" sz="1300" dirty="0" smtClean="0"/>
          </a:p>
          <a:p>
            <a:endParaRPr lang="es-ES" sz="13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242" r="58639" b="5681"/>
          <a:stretch/>
        </p:blipFill>
        <p:spPr>
          <a:xfrm>
            <a:off x="523314" y="139571"/>
            <a:ext cx="662860" cy="77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679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17537" y="162982"/>
            <a:ext cx="6825018" cy="1143000"/>
          </a:xfrm>
        </p:spPr>
        <p:txBody>
          <a:bodyPr/>
          <a:lstStyle/>
          <a:p>
            <a:r>
              <a:rPr lang="es-ES" dirty="0" smtClean="0"/>
              <a:t>Gracias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30481" y="1731872"/>
            <a:ext cx="4730738" cy="2371403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s-ES" sz="2400" dirty="0" smtClean="0"/>
              <a:t>Ipso </a:t>
            </a:r>
            <a:r>
              <a:rPr lang="es-ES" sz="2400" dirty="0" err="1" smtClean="0"/>
              <a:t>Fact</a:t>
            </a:r>
            <a:r>
              <a:rPr lang="es-ES" sz="2400" dirty="0" smtClean="0"/>
              <a:t>, S. A. de C. V.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s-ES" sz="2400" dirty="0" smtClean="0"/>
              <a:t>Cerrada </a:t>
            </a:r>
            <a:r>
              <a:rPr lang="es-ES" sz="2400" dirty="0"/>
              <a:t>de San Buenaventura #5C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s-ES" sz="2400" dirty="0" err="1"/>
              <a:t>Fracc</a:t>
            </a:r>
            <a:r>
              <a:rPr lang="es-ES" sz="2400" dirty="0"/>
              <a:t>. Industrial San Buenaventura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s-ES" sz="2400" dirty="0"/>
              <a:t>Tlalnepantla, Estado de México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s-ES" sz="2400" dirty="0"/>
              <a:t>C. P. 54135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s-ES" sz="2400" dirty="0"/>
              <a:t>Tel: (55) 5039 </a:t>
            </a:r>
            <a:r>
              <a:rPr lang="es-ES" sz="2400" dirty="0" smtClean="0"/>
              <a:t>2274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s-ES" sz="2400" dirty="0" err="1" smtClean="0"/>
              <a:t>luislanderosm@gmail.com</a:t>
            </a:r>
            <a:endParaRPr lang="es-ES" sz="2400" dirty="0"/>
          </a:p>
          <a:p>
            <a:pPr marL="0" indent="0">
              <a:lnSpc>
                <a:spcPct val="80000"/>
              </a:lnSpc>
              <a:buNone/>
            </a:pPr>
            <a:endParaRPr lang="es-ES" sz="2400" dirty="0"/>
          </a:p>
          <a:p>
            <a:pPr>
              <a:lnSpc>
                <a:spcPct val="80000"/>
              </a:lnSpc>
            </a:pPr>
            <a:endParaRPr lang="es-ES" sz="2400" dirty="0"/>
          </a:p>
        </p:txBody>
      </p:sp>
      <p:pic>
        <p:nvPicPr>
          <p:cNvPr id="5" name="Imagen 4" descr="BU004740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157" y="4218951"/>
            <a:ext cx="4940062" cy="232530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2242" r="58639" b="5681"/>
          <a:stretch/>
        </p:blipFill>
        <p:spPr>
          <a:xfrm>
            <a:off x="523313" y="139570"/>
            <a:ext cx="1127763" cy="131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51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dirty="0" smtClean="0"/>
              <a:t>Reforma Energ</a:t>
            </a:r>
            <a:r>
              <a:rPr lang="es-ES" sz="3600" dirty="0" smtClean="0"/>
              <a:t>ética y sus Leyes Secundarias en Materia de Gas L. P.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87703"/>
            <a:ext cx="6750419" cy="4338460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Directiva Tarifaria</a:t>
            </a:r>
          </a:p>
          <a:p>
            <a:r>
              <a:rPr lang="es-ES" dirty="0" smtClean="0"/>
              <a:t>Inversi</a:t>
            </a:r>
            <a:r>
              <a:rPr lang="es-ES" dirty="0" smtClean="0"/>
              <a:t>ón Extranjera</a:t>
            </a:r>
          </a:p>
          <a:p>
            <a:r>
              <a:rPr lang="es-ES" dirty="0" smtClean="0"/>
              <a:t>Precios de Venta de Primera Mano y para Venta al Público</a:t>
            </a:r>
          </a:p>
          <a:p>
            <a:r>
              <a:rPr lang="es-ES" dirty="0" smtClean="0"/>
              <a:t>Libre Importación</a:t>
            </a:r>
          </a:p>
          <a:p>
            <a:r>
              <a:rPr lang="es-ES" dirty="0" err="1" smtClean="0"/>
              <a:t>Permisología</a:t>
            </a:r>
            <a:r>
              <a:rPr lang="es-ES" dirty="0" smtClean="0"/>
              <a:t> y Tramitología</a:t>
            </a:r>
          </a:p>
          <a:p>
            <a:r>
              <a:rPr lang="es-ES" dirty="0" smtClean="0"/>
              <a:t>Fideicomiso para Reposición de Activos para la Industria de Gas L. P.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242" r="58639" b="5681"/>
          <a:stretch/>
        </p:blipFill>
        <p:spPr>
          <a:xfrm>
            <a:off x="523313" y="139570"/>
            <a:ext cx="1127763" cy="131193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5480665" y="3346458"/>
            <a:ext cx="4800691" cy="134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18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Gobierno Corporativo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Asamblea de Accionistas</a:t>
            </a:r>
          </a:p>
          <a:p>
            <a:r>
              <a:rPr lang="es-ES" dirty="0" smtClean="0"/>
              <a:t>Consejo de Administración</a:t>
            </a:r>
          </a:p>
          <a:p>
            <a:r>
              <a:rPr lang="es-ES" dirty="0" smtClean="0"/>
              <a:t>Director General</a:t>
            </a:r>
          </a:p>
          <a:p>
            <a:r>
              <a:rPr lang="es-ES" dirty="0" smtClean="0"/>
              <a:t>Consejero Profesional y </a:t>
            </a:r>
            <a:br>
              <a:rPr lang="es-ES" dirty="0" smtClean="0"/>
            </a:br>
            <a:r>
              <a:rPr lang="es-ES" dirty="0" smtClean="0"/>
              <a:t>Consejero Delegado</a:t>
            </a:r>
          </a:p>
          <a:p>
            <a:r>
              <a:rPr lang="es-ES" dirty="0" smtClean="0"/>
              <a:t>Roles y Funciones de Consejeros</a:t>
            </a:r>
          </a:p>
          <a:p>
            <a:r>
              <a:rPr lang="es-ES" dirty="0" smtClean="0"/>
              <a:t>Medición de la Gestión</a:t>
            </a:r>
          </a:p>
          <a:p>
            <a:r>
              <a:rPr lang="es-ES" dirty="0" smtClean="0"/>
              <a:t>Toma de Decisiones Relevantes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97" b="97436" l="3784" r="95135">
                        <a14:foregroundMark x1="17297" y1="81319" x2="17297" y2="81319"/>
                        <a14:foregroundMark x1="29730" y1="78755" x2="29730" y2="78755"/>
                      </a14:backgroundRemoval>
                    </a14:imgEffect>
                    <a14:imgEffect>
                      <a14:artisticPencilGrayscale pencilSize="14"/>
                    </a14:imgEffect>
                  </a14:imgLayer>
                </a14:imgProps>
              </a:ext>
            </a:extLst>
          </a:blip>
          <a:srcRect l="5339" t="2794" r="5439" b="7392"/>
          <a:stretch/>
        </p:blipFill>
        <p:spPr>
          <a:xfrm>
            <a:off x="6182055" y="1907103"/>
            <a:ext cx="2794486" cy="431556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2242" r="58639" b="5681"/>
          <a:stretch/>
        </p:blipFill>
        <p:spPr>
          <a:xfrm>
            <a:off x="523313" y="139570"/>
            <a:ext cx="1127763" cy="131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11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Institucionalización de Empresas </a:t>
            </a:r>
            <a:r>
              <a:rPr lang="es-ES" dirty="0"/>
              <a:t>F</a:t>
            </a:r>
            <a:r>
              <a:rPr lang="es-ES" dirty="0" smtClean="0"/>
              <a:t>amiliares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Convenio Familiar</a:t>
            </a:r>
          </a:p>
          <a:p>
            <a:r>
              <a:rPr lang="es-ES" dirty="0" smtClean="0"/>
              <a:t>Dirección General</a:t>
            </a:r>
          </a:p>
          <a:p>
            <a:r>
              <a:rPr lang="es-ES" dirty="0" smtClean="0"/>
              <a:t>Comité Directivo</a:t>
            </a:r>
          </a:p>
          <a:p>
            <a:r>
              <a:rPr lang="es-ES" dirty="0" smtClean="0"/>
              <a:t>Toma de Decisiones</a:t>
            </a:r>
          </a:p>
          <a:p>
            <a:r>
              <a:rPr lang="es-ES" dirty="0" smtClean="0"/>
              <a:t>Sistemas y Procedimientos</a:t>
            </a:r>
          </a:p>
          <a:p>
            <a:r>
              <a:rPr lang="es-ES" dirty="0" smtClean="0"/>
              <a:t>Control Directivo</a:t>
            </a:r>
          </a:p>
          <a:p>
            <a:r>
              <a:rPr lang="es-ES" dirty="0" smtClean="0"/>
              <a:t>Indicadores de Medición</a:t>
            </a:r>
          </a:p>
          <a:p>
            <a:r>
              <a:rPr lang="es-ES" dirty="0" smtClean="0"/>
              <a:t>Seguimiento para el Logro de Resultados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33" b="99167" l="9824" r="89673">
                        <a14:foregroundMark x1="32997" y1="88667" x2="32997" y2="88667"/>
                        <a14:foregroundMark x1="35768" y1="85667" x2="35768" y2="85667"/>
                      </a14:backgroundRemoval>
                    </a14:imgEffect>
                    <a14:imgEffect>
                      <a14:artisticPencilGrayscale pencilSize="35"/>
                    </a14:imgEffect>
                  </a14:imgLayer>
                </a14:imgProps>
              </a:ext>
            </a:extLst>
          </a:blip>
          <a:srcRect l="9515" t="17698" r="21591"/>
          <a:stretch/>
        </p:blipFill>
        <p:spPr>
          <a:xfrm>
            <a:off x="5637811" y="1669891"/>
            <a:ext cx="2553761" cy="390530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2242" r="58639" b="5681"/>
          <a:stretch/>
        </p:blipFill>
        <p:spPr>
          <a:xfrm>
            <a:off x="523313" y="139570"/>
            <a:ext cx="1127763" cy="131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59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Sucesión Generacional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Diagnóstico Familiar</a:t>
            </a:r>
          </a:p>
          <a:p>
            <a:r>
              <a:rPr lang="es-ES" dirty="0" smtClean="0"/>
              <a:t>Establecimiento de Objetivos Familiares y de Empresa</a:t>
            </a:r>
          </a:p>
          <a:p>
            <a:r>
              <a:rPr lang="es-ES" dirty="0" smtClean="0"/>
              <a:t>Convenio Familiar</a:t>
            </a:r>
          </a:p>
          <a:p>
            <a:r>
              <a:rPr lang="es-ES" dirty="0" smtClean="0"/>
              <a:t>Asamblea de Accionistas</a:t>
            </a:r>
          </a:p>
          <a:p>
            <a:r>
              <a:rPr lang="es-ES" dirty="0" smtClean="0"/>
              <a:t>Selección del Consejo de Administración</a:t>
            </a:r>
          </a:p>
          <a:p>
            <a:r>
              <a:rPr lang="es-ES" dirty="0" smtClean="0"/>
              <a:t>Establecimiento del Gobierno Corporativo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0" b="71500" l="167" r="100000">
                        <a14:foregroundMark x1="22500" y1="31750" x2="22500" y2="31750"/>
                        <a14:foregroundMark x1="29333" y1="39000" x2="29333" y2="39000"/>
                        <a14:foregroundMark x1="44167" y1="53750" x2="44167" y2="53750"/>
                        <a14:foregroundMark x1="45500" y1="46500" x2="45500" y2="46500"/>
                        <a14:foregroundMark x1="40667" y1="46500" x2="40667" y2="46500"/>
                        <a14:foregroundMark x1="49500" y1="51000" x2="49500" y2="51000"/>
                      </a14:backgroundRemoval>
                    </a14:imgEffect>
                    <a14:imgEffect>
                      <a14:artisticPencilGrayscale pencilSize="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4019" y="2904772"/>
            <a:ext cx="3954092" cy="263606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2242" r="58639" b="5681"/>
          <a:stretch/>
        </p:blipFill>
        <p:spPr>
          <a:xfrm>
            <a:off x="523313" y="139570"/>
            <a:ext cx="1127763" cy="131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36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Fusiones y Adquisiciones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Proceso de Compra-Venta de empresas</a:t>
            </a:r>
          </a:p>
          <a:p>
            <a:r>
              <a:rPr lang="es-ES" dirty="0" smtClean="0"/>
              <a:t>Fusiones</a:t>
            </a:r>
          </a:p>
          <a:p>
            <a:r>
              <a:rPr lang="es-ES" dirty="0" err="1" smtClean="0"/>
              <a:t>Due</a:t>
            </a:r>
            <a:r>
              <a:rPr lang="es-ES" dirty="0" smtClean="0"/>
              <a:t> </a:t>
            </a:r>
            <a:r>
              <a:rPr lang="es-ES" dirty="0" err="1" smtClean="0"/>
              <a:t>Diligence</a:t>
            </a:r>
            <a:endParaRPr lang="es-ES" dirty="0" smtClean="0"/>
          </a:p>
          <a:p>
            <a:r>
              <a:rPr lang="es-ES" dirty="0" smtClean="0"/>
              <a:t>Valoración</a:t>
            </a:r>
          </a:p>
          <a:p>
            <a:r>
              <a:rPr lang="es-ES" dirty="0" smtClean="0"/>
              <a:t>Justificación Financiera</a:t>
            </a:r>
          </a:p>
          <a:p>
            <a:r>
              <a:rPr lang="es-ES" dirty="0" smtClean="0"/>
              <a:t>Negociación</a:t>
            </a:r>
          </a:p>
          <a:p>
            <a:r>
              <a:rPr lang="es-ES" dirty="0" smtClean="0"/>
              <a:t>Toma de Operaciones</a:t>
            </a:r>
          </a:p>
          <a:p>
            <a:r>
              <a:rPr lang="es-ES" dirty="0" smtClean="0"/>
              <a:t>Cultura Organizacional</a:t>
            </a:r>
          </a:p>
          <a:p>
            <a:r>
              <a:rPr lang="es-ES" dirty="0" err="1" smtClean="0"/>
              <a:t>Permisología</a:t>
            </a:r>
            <a:r>
              <a:rPr lang="es-ES" dirty="0" smtClean="0"/>
              <a:t> y Documentación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 pencilSize="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1927" y="2651130"/>
            <a:ext cx="3891383" cy="258953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2242" r="58639" b="5681"/>
          <a:stretch/>
        </p:blipFill>
        <p:spPr>
          <a:xfrm>
            <a:off x="523313" y="139570"/>
            <a:ext cx="1127763" cy="131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25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Evaluación de Proyectos de Inversión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Análisis del Proyecto</a:t>
            </a:r>
          </a:p>
          <a:p>
            <a:r>
              <a:rPr lang="es-ES" dirty="0" smtClean="0"/>
              <a:t>Determinación de Ingresos y Costos </a:t>
            </a:r>
            <a:r>
              <a:rPr lang="es-ES" dirty="0"/>
              <a:t>D</a:t>
            </a:r>
            <a:r>
              <a:rPr lang="es-ES" dirty="0" smtClean="0"/>
              <a:t>iferenciales</a:t>
            </a:r>
          </a:p>
          <a:p>
            <a:r>
              <a:rPr lang="es-ES" dirty="0" smtClean="0"/>
              <a:t>Valor </a:t>
            </a:r>
            <a:r>
              <a:rPr lang="es-ES" dirty="0"/>
              <a:t>P</a:t>
            </a:r>
            <a:r>
              <a:rPr lang="es-ES" dirty="0" smtClean="0"/>
              <a:t>resente Neto</a:t>
            </a:r>
          </a:p>
          <a:p>
            <a:r>
              <a:rPr lang="es-ES" dirty="0" smtClean="0"/>
              <a:t>TIR y ROI</a:t>
            </a:r>
          </a:p>
          <a:p>
            <a:r>
              <a:rPr lang="es-ES" dirty="0" smtClean="0"/>
              <a:t>Justificación Financiera</a:t>
            </a:r>
          </a:p>
          <a:p>
            <a:r>
              <a:rPr lang="es-ES" dirty="0" smtClean="0"/>
              <a:t>Implementación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98197" y="3266345"/>
            <a:ext cx="3958510" cy="230239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2242" r="58639" b="5681"/>
          <a:stretch/>
        </p:blipFill>
        <p:spPr>
          <a:xfrm>
            <a:off x="523313" y="139570"/>
            <a:ext cx="1127763" cy="131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00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Planeación Estratégica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87703"/>
            <a:ext cx="4384620" cy="4338460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Administración por Objetivos</a:t>
            </a:r>
          </a:p>
          <a:p>
            <a:r>
              <a:rPr lang="es-ES" dirty="0" smtClean="0"/>
              <a:t>Objetivos Alineados a los de la </a:t>
            </a:r>
            <a:br>
              <a:rPr lang="es-ES" dirty="0" smtClean="0"/>
            </a:br>
            <a:r>
              <a:rPr lang="es-ES" dirty="0" smtClean="0"/>
              <a:t>Dirección General</a:t>
            </a:r>
          </a:p>
          <a:p>
            <a:pPr lvl="1"/>
            <a:r>
              <a:rPr lang="es-ES" dirty="0" smtClean="0"/>
              <a:t>Individuales</a:t>
            </a:r>
          </a:p>
          <a:p>
            <a:pPr lvl="1"/>
            <a:r>
              <a:rPr lang="es-ES" dirty="0" smtClean="0"/>
              <a:t>Comunes</a:t>
            </a:r>
          </a:p>
          <a:p>
            <a:pPr lvl="1"/>
            <a:r>
              <a:rPr lang="es-ES" dirty="0" smtClean="0"/>
              <a:t>Complementarios</a:t>
            </a:r>
          </a:p>
          <a:p>
            <a:pPr lvl="1"/>
            <a:r>
              <a:rPr lang="es-ES" dirty="0" smtClean="0"/>
              <a:t>Disyuntivos</a:t>
            </a:r>
          </a:p>
          <a:p>
            <a:pPr lvl="1"/>
            <a:r>
              <a:rPr lang="es-ES" dirty="0" smtClean="0"/>
              <a:t>Antagonistas</a:t>
            </a:r>
          </a:p>
          <a:p>
            <a:r>
              <a:rPr lang="es-ES" dirty="0"/>
              <a:t>Seguimiento para el logro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de </a:t>
            </a:r>
            <a:r>
              <a:rPr lang="es-ES" dirty="0"/>
              <a:t>Objetivos</a:t>
            </a:r>
          </a:p>
          <a:p>
            <a:pPr lvl="1"/>
            <a:r>
              <a:rPr lang="es-ES" dirty="0" smtClean="0"/>
              <a:t>Establecimiento de Indicadores</a:t>
            </a:r>
          </a:p>
          <a:p>
            <a:pPr lvl="1"/>
            <a:r>
              <a:rPr lang="es-ES" dirty="0" smtClean="0"/>
              <a:t>Medición de los indicadores</a:t>
            </a:r>
          </a:p>
          <a:p>
            <a:pPr lvl="1"/>
            <a:r>
              <a:rPr lang="es-ES" dirty="0" smtClean="0"/>
              <a:t>Retroalimentación</a:t>
            </a:r>
          </a:p>
          <a:p>
            <a:pPr lvl="1"/>
            <a:r>
              <a:rPr lang="es-ES" dirty="0" smtClean="0"/>
              <a:t>Planes de acción</a:t>
            </a:r>
          </a:p>
        </p:txBody>
      </p:sp>
      <p:pic>
        <p:nvPicPr>
          <p:cNvPr id="6" name="Imagen 5" descr="stk19976boj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20" y="1676993"/>
            <a:ext cx="3669520" cy="467332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2242" r="58639" b="5681"/>
          <a:stretch/>
        </p:blipFill>
        <p:spPr>
          <a:xfrm>
            <a:off x="523313" y="139570"/>
            <a:ext cx="1127763" cy="131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00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142057</TotalTime>
  <Words>1006</Words>
  <Application>Microsoft Macintosh PowerPoint</Application>
  <PresentationFormat>Presentación en pantalla (4:3)</PresentationFormat>
  <Paragraphs>195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Presentación de PowerPoint</vt:lpstr>
      <vt:lpstr>Servicios de Consultoría</vt:lpstr>
      <vt:lpstr>Reforma Energética y sus Leyes Secundarias en Materia de Gas L. P.</vt:lpstr>
      <vt:lpstr>Gobierno Corporativo</vt:lpstr>
      <vt:lpstr>Institucionalización de Empresas Familiares</vt:lpstr>
      <vt:lpstr>Sucesión Generacional</vt:lpstr>
      <vt:lpstr>Fusiones y Adquisiciones</vt:lpstr>
      <vt:lpstr>Evaluación de Proyectos de Inversión</vt:lpstr>
      <vt:lpstr>Planeación Estratégica</vt:lpstr>
      <vt:lpstr>Presentación de PowerPoint</vt:lpstr>
      <vt:lpstr>Productividad y Eficiencia de Flotillas Vehiculares</vt:lpstr>
      <vt:lpstr>Mejora de Procesos</vt:lpstr>
      <vt:lpstr>Calidad Total</vt:lpstr>
      <vt:lpstr>Control Directivo</vt:lpstr>
      <vt:lpstr>Control Directivo</vt:lpstr>
      <vt:lpstr>Control Directivo</vt:lpstr>
      <vt:lpstr>Conferencias y Capacitación Ejecutiva</vt:lpstr>
      <vt:lpstr>Cultura Organizacional</vt:lpstr>
      <vt:lpstr>Manejo de Crisis</vt:lpstr>
      <vt:lpstr>Currículum</vt:lpstr>
      <vt:lpstr>Gracias</vt:lpstr>
    </vt:vector>
  </TitlesOfParts>
  <Company>Regio Gas, S.A. DE C.V.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Landeros</dc:creator>
  <cp:lastModifiedBy>Luis Landeros</cp:lastModifiedBy>
  <cp:revision>81</cp:revision>
  <dcterms:created xsi:type="dcterms:W3CDTF">2014-02-15T20:18:25Z</dcterms:created>
  <dcterms:modified xsi:type="dcterms:W3CDTF">2014-06-13T05:55:37Z</dcterms:modified>
</cp:coreProperties>
</file>